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90" r:id="rId2"/>
    <p:sldId id="413" r:id="rId3"/>
    <p:sldId id="391" r:id="rId4"/>
    <p:sldId id="614" r:id="rId5"/>
    <p:sldId id="616" r:id="rId6"/>
    <p:sldId id="615" r:id="rId7"/>
    <p:sldId id="617" r:id="rId8"/>
    <p:sldId id="619" r:id="rId9"/>
    <p:sldId id="618" r:id="rId10"/>
    <p:sldId id="620" r:id="rId11"/>
    <p:sldId id="621" r:id="rId12"/>
    <p:sldId id="622" r:id="rId13"/>
    <p:sldId id="623" r:id="rId14"/>
    <p:sldId id="624" r:id="rId15"/>
    <p:sldId id="602" r:id="rId16"/>
    <p:sldId id="625" r:id="rId17"/>
    <p:sldId id="605" r:id="rId18"/>
    <p:sldId id="626" r:id="rId19"/>
    <p:sldId id="627" r:id="rId20"/>
    <p:sldId id="628" r:id="rId21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Godfrey" initials="EG" lastIdx="1" clrIdx="0">
    <p:extLst>
      <p:ext uri="{19B8F6BF-5375-455C-9EA6-DF929625EA0E}">
        <p15:presenceInfo xmlns:p15="http://schemas.microsoft.com/office/powerpoint/2012/main" userId="61aa7c48ee0e3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5F461E"/>
    <a:srgbClr val="7A2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5861439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263B07C-E132-4848-829C-75026B688E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" y="0"/>
            <a:ext cx="12184264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6561955" y="4919008"/>
            <a:ext cx="66889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God Has Spoken - </a:t>
            </a:r>
          </a:p>
          <a:p>
            <a:pPr algn="ctr"/>
            <a:r>
              <a:rPr lang="en-US" sz="3200" i="1" dirty="0"/>
              <a:t>Are You Listening?</a:t>
            </a:r>
          </a:p>
          <a:p>
            <a:pPr algn="ctr"/>
            <a:r>
              <a:rPr lang="en-US" sz="3600" b="1" dirty="0"/>
              <a:t>Hebrews 1:1-2</a:t>
            </a:r>
          </a:p>
        </p:txBody>
      </p:sp>
    </p:spTree>
    <p:extLst>
      <p:ext uri="{BB962C8B-B14F-4D97-AF65-F5344CB8AC3E}">
        <p14:creationId xmlns:p14="http://schemas.microsoft.com/office/powerpoint/2010/main" val="132630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AutoNum type="romanUcPeriod"/>
            </a:pPr>
            <a:r>
              <a:rPr lang="en-US" sz="3600" b="1" cap="none" dirty="0">
                <a:solidFill>
                  <a:srgbClr val="00B0F0"/>
                </a:solidFill>
                <a:latin typeface="+mn-lt"/>
              </a:rPr>
              <a:t>The communication of God – “in the past” </a:t>
            </a:r>
            <a:r>
              <a:rPr lang="en-US" sz="3600" b="1" cap="none" baseline="30000" dirty="0">
                <a:solidFill>
                  <a:srgbClr val="00B0F0"/>
                </a:solidFill>
                <a:latin typeface="+mn-lt"/>
              </a:rPr>
              <a:t>(1:1)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934186"/>
            <a:ext cx="1168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/>
              <a:t>God, after He spoke long ago to the fathers in the prophets in many portions and in many ways…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912509"/>
            <a:ext cx="11683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/>
              <a:t>When God communicated – </a:t>
            </a:r>
            <a:r>
              <a:rPr lang="en-US" sz="2800" b="1" i="1" dirty="0"/>
              <a:t>“long ago”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To whom God communicated – </a:t>
            </a:r>
            <a:r>
              <a:rPr lang="en-US" sz="2800" b="1" i="1" dirty="0"/>
              <a:t>“to the fathers”</a:t>
            </a:r>
            <a:endParaRPr lang="en-US" sz="2800" b="1" dirty="0"/>
          </a:p>
          <a:p>
            <a:pPr marL="514350" indent="-514350" algn="just">
              <a:buAutoNum type="alphaUcPeriod"/>
            </a:pPr>
            <a:r>
              <a:rPr lang="en-US" sz="2800" b="1" dirty="0"/>
              <a:t>How God communicated – </a:t>
            </a:r>
            <a:r>
              <a:rPr lang="en-US" sz="2800" b="1" i="1" dirty="0"/>
              <a:t>“in the prophets; in many ways”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What God communicated – </a:t>
            </a:r>
            <a:r>
              <a:rPr lang="en-US" sz="2800" b="1" i="1" dirty="0"/>
              <a:t>“in many portions”</a:t>
            </a:r>
          </a:p>
        </p:txBody>
      </p:sp>
    </p:spTree>
    <p:extLst>
      <p:ext uri="{BB962C8B-B14F-4D97-AF65-F5344CB8AC3E}">
        <p14:creationId xmlns:p14="http://schemas.microsoft.com/office/powerpoint/2010/main" val="216597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Font typeface="+mj-lt"/>
              <a:buAutoNum type="romanUcPeriod" startAt="2"/>
            </a:pPr>
            <a:r>
              <a:rPr lang="en-US" sz="3400" b="1" cap="none" dirty="0">
                <a:solidFill>
                  <a:srgbClr val="00B0F0"/>
                </a:solidFill>
                <a:latin typeface="+mn-lt"/>
              </a:rPr>
              <a:t>The communication of God – “in the present” </a:t>
            </a:r>
            <a:r>
              <a:rPr lang="en-US" sz="3400" b="1" cap="none" baseline="30000" dirty="0">
                <a:solidFill>
                  <a:srgbClr val="00B0F0"/>
                </a:solidFill>
                <a:latin typeface="+mn-lt"/>
              </a:rPr>
              <a:t>(1:2)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874226"/>
            <a:ext cx="1168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in these last days has spoken to us in His Son…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522766"/>
            <a:ext cx="11683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/>
              <a:t>When God communicates – </a:t>
            </a:r>
            <a:r>
              <a:rPr lang="en-US" sz="2800" b="1" i="1" dirty="0"/>
              <a:t>“in these last days”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To whom God communicates </a:t>
            </a:r>
            <a:r>
              <a:rPr lang="en-US" sz="2800" b="1" i="1" dirty="0"/>
              <a:t>– “to us”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How God communicates </a:t>
            </a:r>
            <a:r>
              <a:rPr lang="en-US" sz="2800" b="1" i="1" dirty="0"/>
              <a:t>– “in His Son”</a:t>
            </a:r>
          </a:p>
        </p:txBody>
      </p:sp>
    </p:spTree>
    <p:extLst>
      <p:ext uri="{BB962C8B-B14F-4D97-AF65-F5344CB8AC3E}">
        <p14:creationId xmlns:p14="http://schemas.microsoft.com/office/powerpoint/2010/main" val="23477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John 1:16-18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/>
              <a:t>16 For of His fullness we have all received, and grace upon grace. 17 For the Law was given through Moses; grace and truth were realized through Jesus Christ. 18 No one has seen God at any time; the only begotten God who is in the bosom of the Father, He has explained Him.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239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Seven “Contrasts”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were </a:t>
            </a:r>
            <a:r>
              <a:rPr lang="en-US" sz="2200" i="1" dirty="0"/>
              <a:t>many</a:t>
            </a:r>
            <a:r>
              <a:rPr lang="en-US" sz="2200" dirty="0"/>
              <a:t> in number but now we have Christ, the </a:t>
            </a:r>
            <a:r>
              <a:rPr lang="en-US" sz="2200" i="1" dirty="0"/>
              <a:t>One</a:t>
            </a:r>
            <a:r>
              <a:rPr lang="en-US" sz="2200" dirty="0"/>
              <a:t>, who is the final source of truth.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gave God’s revelation </a:t>
            </a:r>
            <a:r>
              <a:rPr lang="en-US" sz="2200" i="1" dirty="0"/>
              <a:t>“in many ways”</a:t>
            </a:r>
            <a:r>
              <a:rPr lang="en-US" sz="2200" dirty="0"/>
              <a:t> – but Christ gave us God’s revelation </a:t>
            </a:r>
            <a:r>
              <a:rPr lang="en-US" sz="2200" i="1" dirty="0"/>
              <a:t>solely</a:t>
            </a:r>
            <a:r>
              <a:rPr lang="en-US" sz="2200" dirty="0"/>
              <a:t> as God incarnate dwelling among us (John 1:14).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were </a:t>
            </a:r>
            <a:r>
              <a:rPr lang="en-US" sz="2200" i="1" dirty="0"/>
              <a:t>sinful</a:t>
            </a:r>
            <a:r>
              <a:rPr lang="en-US" sz="2200" dirty="0"/>
              <a:t> men (Isaiah 6:5; Daniel 10:8) whereas Christ was perfect and </a:t>
            </a:r>
            <a:r>
              <a:rPr lang="en-US" sz="2200" i="1" dirty="0"/>
              <a:t>sinless</a:t>
            </a:r>
            <a:r>
              <a:rPr lang="en-US" sz="2200" dirty="0"/>
              <a:t> (2 Corinthians 5:21; 1 Peter 2:22).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were not continually filled with the Holy Spirit; not in possession of the word -  yet </a:t>
            </a:r>
            <a:r>
              <a:rPr lang="en-US" sz="2200" i="1" dirty="0"/>
              <a:t>Christ was the Word</a:t>
            </a:r>
            <a:r>
              <a:rPr lang="en-US" sz="2200" dirty="0"/>
              <a:t> in John 1:1.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</a:t>
            </a:r>
            <a:r>
              <a:rPr lang="en-US" sz="2200" i="1" dirty="0"/>
              <a:t>did not comprehend</a:t>
            </a:r>
            <a:r>
              <a:rPr lang="en-US" sz="2200" dirty="0"/>
              <a:t> the depth of their own message (1 Peter 1:10-11) but Christ came to </a:t>
            </a:r>
            <a:r>
              <a:rPr lang="en-US" sz="2200" i="1" dirty="0"/>
              <a:t>fully disclose</a:t>
            </a:r>
            <a:r>
              <a:rPr lang="en-US" sz="2200" dirty="0"/>
              <a:t> and perfectly make known God (John 1:18, 14:9; 17:3).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did not comprehend the </a:t>
            </a:r>
            <a:r>
              <a:rPr lang="en-US" sz="2200" i="1" dirty="0"/>
              <a:t>fullness</a:t>
            </a:r>
            <a:r>
              <a:rPr lang="en-US" sz="2200" dirty="0"/>
              <a:t> of the message of the Old Testament but </a:t>
            </a:r>
            <a:r>
              <a:rPr lang="en-US" sz="2200" i="1" dirty="0"/>
              <a:t>Christ unveiled and revealed the mystery</a:t>
            </a:r>
            <a:r>
              <a:rPr lang="en-US" sz="2200" dirty="0"/>
              <a:t> (Ephesians 1:9-10; Colossians 1:25-28).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/>
              <a:t>The prophets had to testify with John the Baptist, </a:t>
            </a:r>
            <a:r>
              <a:rPr lang="en-US" sz="2200" i="1" dirty="0"/>
              <a:t>“He was not the light, but he came to testify about the Light </a:t>
            </a:r>
            <a:r>
              <a:rPr lang="en-US" sz="2200" dirty="0"/>
              <a:t>(John 1:8) yet </a:t>
            </a:r>
            <a:r>
              <a:rPr lang="en-US" sz="2200" i="1" dirty="0"/>
              <a:t>Christ was the true Light</a:t>
            </a:r>
            <a:r>
              <a:rPr lang="en-US" sz="2200" dirty="0"/>
              <a:t> (John 1:9) and testified in John 8:12, </a:t>
            </a:r>
            <a:r>
              <a:rPr lang="en-US" sz="2200" i="1" dirty="0"/>
              <a:t>“I am the Light of World…”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72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Font typeface="+mj-lt"/>
              <a:buAutoNum type="romanUcPeriod" startAt="2"/>
            </a:pPr>
            <a:r>
              <a:rPr lang="en-US" sz="3400" b="1" cap="none" dirty="0">
                <a:solidFill>
                  <a:srgbClr val="00B0F0"/>
                </a:solidFill>
                <a:latin typeface="+mn-lt"/>
              </a:rPr>
              <a:t>The communication of God – “in the present” </a:t>
            </a:r>
            <a:r>
              <a:rPr lang="en-US" sz="3400" b="1" cap="none" baseline="30000" dirty="0">
                <a:solidFill>
                  <a:srgbClr val="00B0F0"/>
                </a:solidFill>
                <a:latin typeface="+mn-lt"/>
              </a:rPr>
              <a:t>(1:2)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874226"/>
            <a:ext cx="1168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in these last days has spoken to us in His Son…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522766"/>
            <a:ext cx="11683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/>
              <a:t>When God communicates – </a:t>
            </a:r>
            <a:r>
              <a:rPr lang="en-US" sz="2800" b="1" i="1" dirty="0"/>
              <a:t>“in these last days”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To whom God communicates </a:t>
            </a:r>
            <a:r>
              <a:rPr lang="en-US" sz="2800" b="1" i="1" dirty="0"/>
              <a:t>– “to us”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How God communicates </a:t>
            </a:r>
            <a:r>
              <a:rPr lang="en-US" sz="2800" b="1" i="1" dirty="0"/>
              <a:t>– “in His Son”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What God communicates </a:t>
            </a:r>
            <a:r>
              <a:rPr lang="en-US" sz="2800" b="1" i="1" dirty="0"/>
              <a:t>– “in His Son”</a:t>
            </a:r>
          </a:p>
        </p:txBody>
      </p:sp>
    </p:spTree>
    <p:extLst>
      <p:ext uri="{BB962C8B-B14F-4D97-AF65-F5344CB8AC3E}">
        <p14:creationId xmlns:p14="http://schemas.microsoft.com/office/powerpoint/2010/main" val="116302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God </a:t>
            </a:r>
            <a:r>
              <a:rPr lang="en-US" sz="3600" dirty="0" err="1"/>
              <a:t>spake</a:t>
            </a:r>
            <a:endParaRPr lang="en-US" sz="3600" dirty="0"/>
          </a:p>
          <a:p>
            <a:pPr algn="ctr"/>
            <a:r>
              <a:rPr lang="en-US" sz="3600" dirty="0"/>
              <a:t>Formerly by the Prophets</a:t>
            </a:r>
          </a:p>
          <a:p>
            <a:pPr algn="ctr"/>
            <a:r>
              <a:rPr lang="en-US" sz="3600" dirty="0"/>
              <a:t>Now by the Son</a:t>
            </a:r>
          </a:p>
          <a:p>
            <a:pPr algn="ctr"/>
            <a:r>
              <a:rPr lang="en-US" sz="3600" dirty="0"/>
              <a:t>Then to the Fathers</a:t>
            </a:r>
          </a:p>
          <a:p>
            <a:pPr algn="ctr"/>
            <a:r>
              <a:rPr lang="en-US" sz="3600" dirty="0"/>
              <a:t>But now to us</a:t>
            </a:r>
          </a:p>
          <a:p>
            <a:pPr algn="ctr"/>
            <a:r>
              <a:rPr lang="en-US" sz="3600" dirty="0"/>
              <a:t>Then at various times</a:t>
            </a:r>
          </a:p>
          <a:p>
            <a:pPr algn="ctr"/>
            <a:r>
              <a:rPr lang="en-US" sz="3600" dirty="0"/>
              <a:t>Now as at the end of times</a:t>
            </a:r>
          </a:p>
          <a:p>
            <a:pPr algn="ctr"/>
            <a:r>
              <a:rPr lang="en-US" sz="3600" i="1" dirty="0"/>
              <a:t>- John Calvin 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577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/>
              <a:t>“Oh may Thy counsels, Mighty God </a:t>
            </a:r>
          </a:p>
          <a:p>
            <a:pPr algn="ctr"/>
            <a:r>
              <a:rPr lang="en-US" sz="3600" i="1" dirty="0"/>
              <a:t>my roving feet command,</a:t>
            </a:r>
            <a:endParaRPr lang="en-US" sz="3600" dirty="0"/>
          </a:p>
          <a:p>
            <a:pPr algn="ctr"/>
            <a:r>
              <a:rPr lang="en-US" sz="3600" i="1" dirty="0"/>
              <a:t>Nor I forsake the happy road </a:t>
            </a:r>
          </a:p>
          <a:p>
            <a:pPr algn="ctr"/>
            <a:r>
              <a:rPr lang="en-US" sz="3600" i="1" dirty="0"/>
              <a:t>that leads to Thy right hand.”</a:t>
            </a:r>
            <a:endParaRPr lang="en-US" sz="3600" dirty="0"/>
          </a:p>
          <a:p>
            <a:pPr algn="ctr"/>
            <a:r>
              <a:rPr lang="en-US" sz="3600" i="1" dirty="0"/>
              <a:t>-Isaac Watts-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39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Philippians 3:13-14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/>
              <a:t>“forgetting what lies behind and reaching forward to what lies ahead…press[</a:t>
            </a:r>
            <a:r>
              <a:rPr lang="en-US" sz="3600" i="1" dirty="0" err="1"/>
              <a:t>ing</a:t>
            </a:r>
            <a:r>
              <a:rPr lang="en-US" sz="3600" i="1" dirty="0"/>
              <a:t>] on toward the goal for the prize of the upward call o </a:t>
            </a:r>
            <a:r>
              <a:rPr lang="en-US" sz="3600" i="1" dirty="0" err="1"/>
              <a:t>fGod</a:t>
            </a:r>
            <a:r>
              <a:rPr lang="en-US" sz="3600" i="1" dirty="0"/>
              <a:t> in Christ Jesus.”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16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1 Peter 1:14-15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/>
              <a:t>“As obedient children, to not be conformed to the former lusts [the old ways] which were yours in your ignorance, but like the Holy One who called, be holy yourselves also in all your behavior…”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62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Colossians 1:9-10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/>
              <a:t>9 For in Him all the fullness of Deity dwells in bodily form, 10 and in Him you have been made complete…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178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Hebrews 1:1-2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945676"/>
            <a:ext cx="11590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/>
              <a:t>1 God, after He spoke long ago to the fathers in the prophets in many portions and in many ways, 2 in these last days has spoken to us in His Son…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75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263B07C-E132-4848-829C-75026B688E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" y="0"/>
            <a:ext cx="12184264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6561955" y="4919008"/>
            <a:ext cx="66889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God Has Spoken - </a:t>
            </a:r>
          </a:p>
          <a:p>
            <a:pPr algn="ctr"/>
            <a:r>
              <a:rPr lang="en-US" sz="3200" i="1" dirty="0"/>
              <a:t>Are You Listening?</a:t>
            </a:r>
          </a:p>
          <a:p>
            <a:pPr algn="ctr"/>
            <a:r>
              <a:rPr lang="en-US" sz="3600" b="1" dirty="0"/>
              <a:t>Hebrews 1:1-2</a:t>
            </a:r>
          </a:p>
        </p:txBody>
      </p:sp>
    </p:spTree>
    <p:extLst>
      <p:ext uri="{BB962C8B-B14F-4D97-AF65-F5344CB8AC3E}">
        <p14:creationId xmlns:p14="http://schemas.microsoft.com/office/powerpoint/2010/main" val="18171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AutoNum type="romanUcPeriod"/>
            </a:pPr>
            <a:r>
              <a:rPr lang="en-US" sz="3600" b="1" cap="none" dirty="0">
                <a:solidFill>
                  <a:srgbClr val="00B0F0"/>
                </a:solidFill>
                <a:latin typeface="+mn-lt"/>
              </a:rPr>
              <a:t>The communication of God – “in the past” </a:t>
            </a:r>
            <a:r>
              <a:rPr lang="en-US" sz="3600" b="1" cap="none" baseline="30000" dirty="0">
                <a:solidFill>
                  <a:srgbClr val="00B0F0"/>
                </a:solidFill>
                <a:latin typeface="+mn-lt"/>
              </a:rPr>
              <a:t>(1:1)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994146"/>
            <a:ext cx="1168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/>
              <a:t>God, after He spoke long ago to the fathers in the prophets in many portions and in many ways…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912509"/>
            <a:ext cx="116836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Two kinds of communication [revelation] from God:</a:t>
            </a:r>
          </a:p>
          <a:p>
            <a:pPr marL="514350" indent="-514350" algn="just">
              <a:buAutoNum type="arabicPeriod"/>
            </a:pPr>
            <a:r>
              <a:rPr lang="en-US" sz="2800" b="1" dirty="0"/>
              <a:t>General (natural) revelation </a:t>
            </a:r>
            <a:r>
              <a:rPr lang="en-US" sz="2800" dirty="0"/>
              <a:t>- that which may be generally known about God from observing the created world (Psalm 19:1-2; Job 26:14; Romans 1:20). </a:t>
            </a:r>
          </a:p>
          <a:p>
            <a:pPr marL="514350" indent="-514350" algn="just">
              <a:buAutoNum type="arabicPeriod"/>
            </a:pPr>
            <a:r>
              <a:rPr lang="en-US" sz="2800" b="1" dirty="0"/>
              <a:t>Special (supernatural) revelation </a:t>
            </a:r>
            <a:r>
              <a:rPr lang="en-US" sz="2800" dirty="0"/>
              <a:t>- that which may be known about God, including His plan and purpose, only by means of His special communication of such truths to men. </a:t>
            </a:r>
          </a:p>
        </p:txBody>
      </p:sp>
    </p:spTree>
    <p:extLst>
      <p:ext uri="{BB962C8B-B14F-4D97-AF65-F5344CB8AC3E}">
        <p14:creationId xmlns:p14="http://schemas.microsoft.com/office/powerpoint/2010/main" val="10326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AutoNum type="romanUcPeriod"/>
            </a:pPr>
            <a:r>
              <a:rPr lang="en-US" sz="3600" b="1" cap="none" dirty="0">
                <a:solidFill>
                  <a:srgbClr val="00B0F0"/>
                </a:solidFill>
                <a:latin typeface="+mn-lt"/>
              </a:rPr>
              <a:t>The communication of God – “in the past” </a:t>
            </a:r>
            <a:r>
              <a:rPr lang="en-US" sz="3600" b="1" cap="none" baseline="30000" dirty="0">
                <a:solidFill>
                  <a:srgbClr val="00B0F0"/>
                </a:solidFill>
                <a:latin typeface="+mn-lt"/>
              </a:rPr>
              <a:t>(1:1)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994146"/>
            <a:ext cx="1168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/>
              <a:t>God, after He spoke long ago to the fathers in the prophets in many portions and in many ways…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912509"/>
            <a:ext cx="1168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/>
              <a:t>When God communicated – </a:t>
            </a:r>
            <a:r>
              <a:rPr lang="en-US" sz="2800" b="1" i="1" dirty="0"/>
              <a:t>“long ago”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8E6442-BC30-4AED-B56B-4327D2D99874}"/>
              </a:ext>
            </a:extLst>
          </p:cNvPr>
          <p:cNvSpPr txBox="1"/>
          <p:nvPr/>
        </p:nvSpPr>
        <p:spPr>
          <a:xfrm>
            <a:off x="300682" y="2586314"/>
            <a:ext cx="11590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Paul tells Timothy to… </a:t>
            </a:r>
            <a:r>
              <a:rPr lang="en-US" sz="2800" i="1" dirty="0"/>
              <a:t>“continue in the things you have learned and become convinced of, knowing from whom you have learned them, and that from childhood you have known the </a:t>
            </a:r>
            <a:r>
              <a:rPr lang="en-US" sz="2800" i="1" u="sng" dirty="0"/>
              <a:t>sacred writings</a:t>
            </a:r>
            <a:r>
              <a:rPr lang="en-US" sz="2800" i="1" dirty="0"/>
              <a:t> [Old Testament Scriptures] which are able to give you the wisdom that leads to salvation through faith which is in Christ Jesus.”</a:t>
            </a:r>
            <a:r>
              <a:rPr lang="en-US" sz="2800" dirty="0"/>
              <a:t> </a:t>
            </a:r>
            <a:r>
              <a:rPr lang="en-US" sz="2800" i="1" dirty="0"/>
              <a:t>  2 Timothy 3:14-15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845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AutoNum type="romanUcPeriod"/>
            </a:pPr>
            <a:r>
              <a:rPr lang="en-US" sz="3600" b="1" cap="none" dirty="0">
                <a:solidFill>
                  <a:srgbClr val="00B0F0"/>
                </a:solidFill>
                <a:latin typeface="+mn-lt"/>
              </a:rPr>
              <a:t>The communication of God – “in the past” </a:t>
            </a:r>
            <a:r>
              <a:rPr lang="en-US" sz="3600" b="1" cap="none" baseline="30000" dirty="0">
                <a:solidFill>
                  <a:srgbClr val="00B0F0"/>
                </a:solidFill>
                <a:latin typeface="+mn-lt"/>
              </a:rPr>
              <a:t>(1:1)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994146"/>
            <a:ext cx="1168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/>
              <a:t>God, after He spoke long ago to the fathers in the prophets in many portions and in many ways…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912509"/>
            <a:ext cx="1168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/>
              <a:t>When God communicated – </a:t>
            </a:r>
            <a:r>
              <a:rPr lang="en-US" sz="2800" b="1" i="1" dirty="0"/>
              <a:t>“long ago”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To whom God communicated – </a:t>
            </a:r>
            <a:r>
              <a:rPr lang="en-US" sz="2800" b="1" i="1" dirty="0"/>
              <a:t>“to the fathers”</a:t>
            </a:r>
          </a:p>
        </p:txBody>
      </p:sp>
    </p:spTree>
    <p:extLst>
      <p:ext uri="{BB962C8B-B14F-4D97-AF65-F5344CB8AC3E}">
        <p14:creationId xmlns:p14="http://schemas.microsoft.com/office/powerpoint/2010/main" val="370237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Acts 13:32-33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/>
              <a:t>32 And we preach to you the good news of the promise [Old Testament revelation of “long ago”] made to the fathers [the leaders and representatives of the ancient congregation of Israel], 33 that God has fulfilled this promise to our children in that He raised up Jesus, as it is also written in the second Psalm, 'YOU ARE MY SON; TODAY I HAVE BEGOTTEN YOU.'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9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 algn="just">
              <a:buClr>
                <a:srgbClr val="00B0F0"/>
              </a:buClr>
              <a:buSzPct val="100000"/>
              <a:buAutoNum type="romanUcPeriod"/>
            </a:pPr>
            <a:r>
              <a:rPr lang="en-US" sz="3600" b="1" cap="none" dirty="0">
                <a:solidFill>
                  <a:srgbClr val="00B0F0"/>
                </a:solidFill>
                <a:latin typeface="+mn-lt"/>
              </a:rPr>
              <a:t>The communication of God – “in the past” </a:t>
            </a:r>
            <a:r>
              <a:rPr lang="en-US" sz="3600" b="1" cap="none" baseline="30000" dirty="0">
                <a:solidFill>
                  <a:srgbClr val="00B0F0"/>
                </a:solidFill>
                <a:latin typeface="+mn-lt"/>
              </a:rPr>
              <a:t>(1:1)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992B7-91BB-4E6C-A74D-7A1A42DD032F}"/>
              </a:ext>
            </a:extLst>
          </p:cNvPr>
          <p:cNvSpPr txBox="1"/>
          <p:nvPr/>
        </p:nvSpPr>
        <p:spPr>
          <a:xfrm>
            <a:off x="207668" y="994146"/>
            <a:ext cx="1168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/>
              <a:t>God, after He spoke long ago to the fathers in the prophets in many portions and in many ways…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4DA35-FCBA-4678-927A-25614BE38180}"/>
              </a:ext>
            </a:extLst>
          </p:cNvPr>
          <p:cNvSpPr txBox="1"/>
          <p:nvPr/>
        </p:nvSpPr>
        <p:spPr>
          <a:xfrm>
            <a:off x="197230" y="1912509"/>
            <a:ext cx="11683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/>
              <a:t>When God communicated – </a:t>
            </a:r>
            <a:r>
              <a:rPr lang="en-US" sz="2800" b="1" i="1" dirty="0"/>
              <a:t>“long ago”</a:t>
            </a:r>
          </a:p>
          <a:p>
            <a:pPr marL="514350" indent="-514350" algn="just">
              <a:buAutoNum type="alphaUcPeriod"/>
            </a:pPr>
            <a:r>
              <a:rPr lang="en-US" sz="2800" b="1" dirty="0"/>
              <a:t>To whom God communicated – </a:t>
            </a:r>
            <a:r>
              <a:rPr lang="en-US" sz="2800" b="1" i="1" dirty="0"/>
              <a:t>“to the fathers”</a:t>
            </a:r>
            <a:endParaRPr lang="en-US" sz="2800" b="1" dirty="0"/>
          </a:p>
          <a:p>
            <a:pPr marL="514350" indent="-514350" algn="just">
              <a:buAutoNum type="alphaUcPeriod"/>
            </a:pPr>
            <a:r>
              <a:rPr lang="en-US" sz="2800" b="1" dirty="0"/>
              <a:t>How God communicated – </a:t>
            </a:r>
            <a:r>
              <a:rPr lang="en-US" sz="2800" b="1" i="1" dirty="0"/>
              <a:t>“in the prophets; in many ways”</a:t>
            </a:r>
          </a:p>
        </p:txBody>
      </p:sp>
    </p:spTree>
    <p:extLst>
      <p:ext uri="{BB962C8B-B14F-4D97-AF65-F5344CB8AC3E}">
        <p14:creationId xmlns:p14="http://schemas.microsoft.com/office/powerpoint/2010/main" val="9071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2 Peter 1:20-21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cs typeface="Calibri" panose="020F0502020204030204" pitchFamily="34" charset="0"/>
              </a:rPr>
              <a:t>20 But know this first of all, that no prophecy of Scripture is a matter of one's own interpretation, 21 for no prophecy was ever made by an act of human will, but men moved by the Holy Spirit spoke from God.</a:t>
            </a:r>
            <a:endParaRPr lang="en-US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4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“in many ways”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(supernatural)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C3D179-EAF9-478A-9042-65E56979E9D0}"/>
              </a:ext>
            </a:extLst>
          </p:cNvPr>
          <p:cNvSpPr txBox="1"/>
          <p:nvPr/>
        </p:nvSpPr>
        <p:spPr>
          <a:xfrm>
            <a:off x="288192" y="1419588"/>
            <a:ext cx="115906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2800" b="1" dirty="0"/>
              <a:t>Dreams</a:t>
            </a:r>
            <a:r>
              <a:rPr lang="en-US" sz="2800" dirty="0"/>
              <a:t> (like those that Joseph both had and those he interpreted for others; Genesis 37, 40-41);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2800" b="1" dirty="0"/>
              <a:t>Visions</a:t>
            </a:r>
            <a:r>
              <a:rPr lang="en-US" sz="2800" dirty="0"/>
              <a:t> (like Isaiah’s vision of the glory of God in Isaiah 6);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2800" b="1" dirty="0"/>
              <a:t>Theophanies or Christophanies </a:t>
            </a:r>
            <a:r>
              <a:rPr lang="en-US" sz="2800" dirty="0"/>
              <a:t>(pre-incarnate visitations of Jesus in the Old Testament like the Lord’s visit to Abraham in Genesis 18);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2800" b="1" dirty="0"/>
              <a:t>Angels</a:t>
            </a:r>
            <a:r>
              <a:rPr lang="en-US" sz="2800" dirty="0"/>
              <a:t> (like the Angel Gabriel’s visit to Daniel in Daniel 9); and through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2800" b="1" dirty="0"/>
              <a:t>The Prophets </a:t>
            </a:r>
            <a:r>
              <a:rPr lang="en-US" sz="2800" dirty="0"/>
              <a:t>(like Zechariah who had </a:t>
            </a:r>
            <a:r>
              <a:rPr lang="en-US" sz="2800" i="1" dirty="0"/>
              <a:t>“the word of the Lord”</a:t>
            </a:r>
            <a:r>
              <a:rPr lang="en-US" sz="2800" dirty="0"/>
              <a:t> come to them – Zechariah 1:1).  </a:t>
            </a:r>
          </a:p>
        </p:txBody>
      </p:sp>
    </p:spTree>
    <p:extLst>
      <p:ext uri="{BB962C8B-B14F-4D97-AF65-F5344CB8AC3E}">
        <p14:creationId xmlns:p14="http://schemas.microsoft.com/office/powerpoint/2010/main" val="35601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1258</Words>
  <Application>Microsoft Office PowerPoint</Application>
  <PresentationFormat>Widescreen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Ed Godfrey</cp:lastModifiedBy>
  <cp:revision>33</cp:revision>
  <dcterms:created xsi:type="dcterms:W3CDTF">2019-06-22T19:37:39Z</dcterms:created>
  <dcterms:modified xsi:type="dcterms:W3CDTF">2019-09-01T14:19:29Z</dcterms:modified>
</cp:coreProperties>
</file>